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2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62423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32736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1300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14501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1169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44013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61184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51127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49524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79141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43281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D5BAF-6DD8-4C7A-9614-59232E85AE90}" type="datetimeFigureOut">
              <a:rPr lang="uk-UA" smtClean="0"/>
              <a:t>30.03.2021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3BC40E-7494-4C61-A0CA-05BB50C6ACE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34613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microsoft.com/office/2007/relationships/hdphoto" Target="../media/hdphoto1.wdp"/><Relationship Id="rId7" Type="http://schemas.openxmlformats.org/officeDocument/2006/relationships/slide" Target="slide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524000" y="1944649"/>
            <a:ext cx="9144000" cy="2118732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479202"/>
            <a:ext cx="9144000" cy="238760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Метод «</a:t>
            </a:r>
            <a:r>
              <a:rPr lang="ru-RU" dirty="0" err="1">
                <a:solidFill>
                  <a:schemeClr val="bg1"/>
                </a:solidFill>
              </a:rPr>
              <a:t>Делфі</a:t>
            </a:r>
            <a:r>
              <a:rPr lang="ru-RU" dirty="0">
                <a:solidFill>
                  <a:schemeClr val="bg1"/>
                </a:solidFill>
              </a:rPr>
              <a:t>» </a:t>
            </a:r>
            <a:r>
              <a:rPr lang="ru-RU" dirty="0" err="1">
                <a:solidFill>
                  <a:schemeClr val="bg1"/>
                </a:solidFill>
              </a:rPr>
              <a:t>розробки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групового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 smtClean="0">
                <a:solidFill>
                  <a:schemeClr val="bg1"/>
                </a:solidFill>
              </a:rPr>
              <a:t>рішення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259960"/>
            <a:ext cx="9144000" cy="1655762"/>
          </a:xfrm>
        </p:spPr>
        <p:txBody>
          <a:bodyPr/>
          <a:lstStyle/>
          <a:p>
            <a:r>
              <a:rPr lang="uk-UA" dirty="0" err="1" smtClean="0"/>
              <a:t>Стельмашов</a:t>
            </a:r>
            <a:r>
              <a:rPr lang="uk-UA" dirty="0" smtClean="0"/>
              <a:t> ПЗ-17-2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7939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20536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800" dirty="0" smtClean="0"/>
              <a:t>Технічні недоліки</a:t>
            </a:r>
            <a:endParaRPr lang="uk-UA" sz="2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747132" y="1621870"/>
            <a:ext cx="10883589" cy="45113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uk-UA" dirty="0"/>
              <a:t>Час проведення залежить від засобів комунікації експертів.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uk-UA" dirty="0"/>
              <a:t>Опитувані повинні вміти добре викладати свої думки, так як даний метод заснований на отриманні інформації в письмовій формі, інакше обробка утруднюється.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uk-UA" dirty="0"/>
              <a:t>Анкетовані повинні володіти високим рівнем мотивації, так як відсутні заохочення за заповнення анкет</a:t>
            </a:r>
          </a:p>
        </p:txBody>
      </p:sp>
      <p:sp>
        <p:nvSpPr>
          <p:cNvPr id="6" name="Управляющая кнопка: домой 5">
            <a:hlinkClick r:id="rId4" action="ppaction://hlinksldjump" highlightClick="1"/>
          </p:cNvPr>
          <p:cNvSpPr/>
          <p:nvPr/>
        </p:nvSpPr>
        <p:spPr>
          <a:xfrm>
            <a:off x="10169913" y="625392"/>
            <a:ext cx="401444" cy="345688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6973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499963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4000" dirty="0" smtClean="0"/>
              <a:t>Дякую за увагу!</a:t>
            </a:r>
            <a:endParaRPr lang="uk-UA" sz="4000" dirty="0"/>
          </a:p>
        </p:txBody>
      </p:sp>
      <p:sp>
        <p:nvSpPr>
          <p:cNvPr id="6" name="Управляющая кнопка: домой 5">
            <a:hlinkClick r:id="rId4" action="ppaction://hlinksldjump" highlightClick="1"/>
          </p:cNvPr>
          <p:cNvSpPr/>
          <p:nvPr/>
        </p:nvSpPr>
        <p:spPr>
          <a:xfrm>
            <a:off x="6095999" y="3848094"/>
            <a:ext cx="401444" cy="345688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682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20536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3600" dirty="0" smtClean="0"/>
              <a:t>Зміст</a:t>
            </a:r>
            <a:endParaRPr lang="uk-UA" sz="36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309445" y="1521509"/>
            <a:ext cx="11573108" cy="5102315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3600" dirty="0" smtClean="0">
                <a:hlinkClick r:id="rId4" action="ppaction://hlinksldjump"/>
              </a:rPr>
              <a:t>Метод </a:t>
            </a:r>
            <a:r>
              <a:rPr lang="uk-UA" sz="3600" dirty="0" err="1" smtClean="0">
                <a:hlinkClick r:id="rId4" action="ppaction://hlinksldjump"/>
              </a:rPr>
              <a:t>Дельфі</a:t>
            </a:r>
            <a:endParaRPr lang="uk-UA" sz="3600" dirty="0" smtClean="0"/>
          </a:p>
          <a:p>
            <a:pPr algn="ctr"/>
            <a:r>
              <a:rPr lang="uk-UA" sz="3600" dirty="0" smtClean="0">
                <a:hlinkClick r:id="rId5" action="ppaction://hlinksldjump"/>
              </a:rPr>
              <a:t>Основна ідея</a:t>
            </a:r>
            <a:endParaRPr lang="uk-UA" sz="3600" dirty="0" smtClean="0"/>
          </a:p>
          <a:p>
            <a:pPr algn="ctr"/>
            <a:r>
              <a:rPr lang="uk-UA" sz="3600" dirty="0" smtClean="0">
                <a:hlinkClick r:id="rId6" action="ppaction://hlinksldjump"/>
              </a:rPr>
              <a:t>Етапи</a:t>
            </a:r>
            <a:endParaRPr lang="uk-UA" sz="3600" dirty="0" smtClean="0"/>
          </a:p>
          <a:p>
            <a:pPr algn="ctr"/>
            <a:r>
              <a:rPr lang="uk-UA" sz="3600" dirty="0" smtClean="0">
                <a:hlinkClick r:id="rId7" action="ppaction://hlinksldjump"/>
              </a:rPr>
              <a:t>Критика — з 60-х</a:t>
            </a:r>
            <a:endParaRPr lang="uk-UA" sz="3600" dirty="0" smtClean="0"/>
          </a:p>
          <a:p>
            <a:pPr algn="ctr"/>
            <a:r>
              <a:rPr lang="uk-UA" sz="3600" dirty="0" smtClean="0">
                <a:hlinkClick r:id="rId8" action="ppaction://hlinksldjump"/>
              </a:rPr>
              <a:t>Технічні недоліки</a:t>
            </a:r>
            <a:endParaRPr lang="uk-UA" sz="3600" dirty="0" smtClean="0"/>
          </a:p>
        </p:txBody>
      </p:sp>
    </p:spTree>
    <p:extLst>
      <p:ext uri="{BB962C8B-B14F-4D97-AF65-F5344CB8AC3E}">
        <p14:creationId xmlns:p14="http://schemas.microsoft.com/office/powerpoint/2010/main" val="277841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20536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800" dirty="0" smtClean="0"/>
              <a:t>Метод </a:t>
            </a:r>
            <a:r>
              <a:rPr lang="uk-UA" sz="2800" dirty="0" err="1" smtClean="0"/>
              <a:t>Дельфі</a:t>
            </a:r>
            <a:endParaRPr lang="uk-UA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314093" y="1532660"/>
            <a:ext cx="5629507" cy="5102315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indent="457200" algn="ctr"/>
            <a:r>
              <a:rPr lang="uk-UA" sz="2400" dirty="0"/>
              <a:t>З</a:t>
            </a:r>
            <a:r>
              <a:rPr lang="uk-UA" sz="2400" dirty="0" smtClean="0"/>
              <a:t>'явився </a:t>
            </a:r>
            <a:r>
              <a:rPr lang="uk-UA" sz="2400" dirty="0"/>
              <a:t>в 1950-1960-ті роки для аналізу планів атомної війни США (розроблений корпорацією </a:t>
            </a:r>
            <a:r>
              <a:rPr lang="af-ZA" sz="2400" dirty="0"/>
              <a:t>RAND, </a:t>
            </a:r>
            <a:r>
              <a:rPr lang="uk-UA" sz="2400" dirty="0"/>
              <a:t>авторами вважаються </a:t>
            </a:r>
            <a:r>
              <a:rPr lang="af-ZA" sz="2400" dirty="0"/>
              <a:t>Olaf Helmer, Norman Dalkey, </a:t>
            </a:r>
            <a:r>
              <a:rPr lang="uk-UA" sz="2400" dirty="0"/>
              <a:t>і </a:t>
            </a:r>
            <a:r>
              <a:rPr lang="af-ZA" sz="2400" dirty="0"/>
              <a:t>Nicholas Rescher). </a:t>
            </a:r>
            <a:r>
              <a:rPr lang="uk-UA" sz="2400" dirty="0"/>
              <a:t>Назва запозичена від Дельфійського Оракула.</a:t>
            </a:r>
          </a:p>
          <a:p>
            <a:pPr indent="457200" algn="ctr"/>
            <a:r>
              <a:rPr lang="uk-UA" sz="2400" dirty="0"/>
              <a:t>Є методом експертного оцінювання. Особливості: </a:t>
            </a:r>
            <a:r>
              <a:rPr lang="uk-UA" sz="2400" dirty="0" err="1"/>
              <a:t>заочність</a:t>
            </a:r>
            <a:r>
              <a:rPr lang="uk-UA" sz="2400" dirty="0"/>
              <a:t>, багаторівневість, анонімність.</a:t>
            </a:r>
          </a:p>
          <a:p>
            <a:pPr algn="ctr"/>
            <a:endParaRPr lang="uk-UA" sz="4400" dirty="0"/>
          </a:p>
        </p:txBody>
      </p:sp>
      <p:sp>
        <p:nvSpPr>
          <p:cNvPr id="2" name="Управляющая кнопка: домой 1">
            <a:hlinkClick r:id="rId4" action="ppaction://hlinksldjump" highlightClick="1"/>
          </p:cNvPr>
          <p:cNvSpPr/>
          <p:nvPr/>
        </p:nvSpPr>
        <p:spPr>
          <a:xfrm>
            <a:off x="10169913" y="625392"/>
            <a:ext cx="401444" cy="345688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445" y="2841480"/>
            <a:ext cx="3901440" cy="2546237"/>
          </a:xfrm>
          <a:prstGeom prst="rect">
            <a:avLst/>
          </a:prstGeom>
          <a:effectLst>
            <a:glow rad="1422400">
              <a:schemeClr val="bg1">
                <a:alpha val="13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49638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20536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800" dirty="0"/>
              <a:t>Основна ідея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6369204" y="1540374"/>
            <a:ext cx="5629507" cy="5102315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ru-RU" dirty="0"/>
              <a:t>Суть </a:t>
            </a:r>
            <a:r>
              <a:rPr lang="ru-RU" dirty="0" err="1"/>
              <a:t>цього</a:t>
            </a:r>
            <a:r>
              <a:rPr lang="ru-RU" dirty="0"/>
              <a:t> методу </a:t>
            </a:r>
            <a:r>
              <a:rPr lang="ru-RU" dirty="0" err="1"/>
              <a:t>полягає</a:t>
            </a:r>
            <a:r>
              <a:rPr lang="ru-RU" dirty="0"/>
              <a:t> в тому, </a:t>
            </a:r>
            <a:r>
              <a:rPr lang="ru-RU" dirty="0" err="1"/>
              <a:t>щоб</a:t>
            </a:r>
            <a:r>
              <a:rPr lang="ru-RU" dirty="0"/>
              <a:t>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серії</a:t>
            </a:r>
            <a:r>
              <a:rPr lang="ru-RU" dirty="0"/>
              <a:t> </a:t>
            </a:r>
            <a:r>
              <a:rPr lang="ru-RU" dirty="0" err="1"/>
              <a:t>послідовних</a:t>
            </a:r>
            <a:r>
              <a:rPr lang="ru-RU" dirty="0"/>
              <a:t> </a:t>
            </a:r>
            <a:r>
              <a:rPr lang="ru-RU" dirty="0" err="1"/>
              <a:t>дій</a:t>
            </a:r>
            <a:r>
              <a:rPr lang="ru-RU" dirty="0"/>
              <a:t> — </a:t>
            </a:r>
            <a:r>
              <a:rPr lang="ru-RU" dirty="0" err="1"/>
              <a:t>опитувань</a:t>
            </a:r>
            <a:r>
              <a:rPr lang="ru-RU" dirty="0"/>
              <a:t>, </a:t>
            </a:r>
            <a:r>
              <a:rPr lang="ru-RU" dirty="0" err="1"/>
              <a:t>інтерв'ю</a:t>
            </a:r>
            <a:r>
              <a:rPr lang="ru-RU" dirty="0"/>
              <a:t>, </a:t>
            </a:r>
            <a:r>
              <a:rPr lang="ru-RU" dirty="0" err="1"/>
              <a:t>мозкових</a:t>
            </a:r>
            <a:r>
              <a:rPr lang="ru-RU" dirty="0"/>
              <a:t> </a:t>
            </a:r>
            <a:r>
              <a:rPr lang="ru-RU" dirty="0" err="1"/>
              <a:t>штурмів</a:t>
            </a:r>
            <a:r>
              <a:rPr lang="ru-RU" dirty="0"/>
              <a:t> — </a:t>
            </a:r>
            <a:r>
              <a:rPr lang="ru-RU" dirty="0" err="1"/>
              <a:t>домогтися</a:t>
            </a:r>
            <a:r>
              <a:rPr lang="ru-RU" dirty="0"/>
              <a:t> максимального консенсусу при </a:t>
            </a:r>
            <a:r>
              <a:rPr lang="ru-RU" dirty="0" err="1"/>
              <a:t>визначенні</a:t>
            </a:r>
            <a:r>
              <a:rPr lang="ru-RU" dirty="0"/>
              <a:t> правильного </a:t>
            </a:r>
            <a:r>
              <a:rPr lang="ru-RU" dirty="0" err="1"/>
              <a:t>рішення</a:t>
            </a:r>
            <a:r>
              <a:rPr lang="ru-RU" dirty="0"/>
              <a:t>. </a:t>
            </a:r>
            <a:r>
              <a:rPr lang="ru-RU" dirty="0" err="1"/>
              <a:t>Аналіз</a:t>
            </a:r>
            <a:r>
              <a:rPr lang="ru-RU" dirty="0"/>
              <a:t>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дельфійського</a:t>
            </a:r>
            <a:r>
              <a:rPr lang="ru-RU" dirty="0"/>
              <a:t> методу проводиться в </a:t>
            </a:r>
            <a:r>
              <a:rPr lang="ru-RU" dirty="0" err="1"/>
              <a:t>кілька</a:t>
            </a:r>
            <a:r>
              <a:rPr lang="ru-RU" dirty="0"/>
              <a:t> </a:t>
            </a:r>
            <a:r>
              <a:rPr lang="ru-RU" dirty="0" err="1"/>
              <a:t>етапів</a:t>
            </a:r>
            <a:r>
              <a:rPr lang="ru-RU" dirty="0"/>
              <a:t>, </a:t>
            </a:r>
            <a:r>
              <a:rPr lang="ru-RU" dirty="0" err="1"/>
              <a:t>результати</a:t>
            </a:r>
            <a:r>
              <a:rPr lang="ru-RU" dirty="0"/>
              <a:t> </a:t>
            </a:r>
            <a:r>
              <a:rPr lang="ru-RU" dirty="0" err="1"/>
              <a:t>обробляються</a:t>
            </a:r>
            <a:r>
              <a:rPr lang="ru-RU" dirty="0"/>
              <a:t> </a:t>
            </a:r>
            <a:r>
              <a:rPr lang="ru-RU" dirty="0" err="1"/>
              <a:t>статистичними</a:t>
            </a:r>
            <a:r>
              <a:rPr lang="ru-RU" dirty="0"/>
              <a:t> методами.</a:t>
            </a:r>
          </a:p>
          <a:p>
            <a:pPr algn="ctr"/>
            <a:r>
              <a:rPr lang="ru-RU" dirty="0" err="1"/>
              <a:t>Базовим</a:t>
            </a:r>
            <a:r>
              <a:rPr lang="ru-RU" dirty="0"/>
              <a:t> принципом методу є те,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деяка</a:t>
            </a:r>
            <a:r>
              <a:rPr lang="ru-RU" dirty="0"/>
              <a:t> </a:t>
            </a:r>
            <a:r>
              <a:rPr lang="ru-RU" dirty="0" err="1"/>
              <a:t>кількість</a:t>
            </a:r>
            <a:r>
              <a:rPr lang="ru-RU" dirty="0"/>
              <a:t> </a:t>
            </a:r>
            <a:r>
              <a:rPr lang="ru-RU" dirty="0" err="1"/>
              <a:t>незалежних</a:t>
            </a:r>
            <a:r>
              <a:rPr lang="ru-RU" dirty="0"/>
              <a:t> </a:t>
            </a:r>
            <a:r>
              <a:rPr lang="ru-RU" dirty="0" err="1"/>
              <a:t>експертів</a:t>
            </a:r>
            <a:r>
              <a:rPr lang="ru-RU" dirty="0"/>
              <a:t> (часто </a:t>
            </a:r>
            <a:r>
              <a:rPr lang="ru-RU" dirty="0" err="1"/>
              <a:t>непов'язаних</a:t>
            </a:r>
            <a:r>
              <a:rPr lang="ru-RU" dirty="0"/>
              <a:t> і не </a:t>
            </a:r>
            <a:r>
              <a:rPr lang="ru-RU" dirty="0" err="1"/>
              <a:t>знають</a:t>
            </a:r>
            <a:r>
              <a:rPr lang="ru-RU" dirty="0"/>
              <a:t> один про одного) </a:t>
            </a:r>
            <a:r>
              <a:rPr lang="ru-RU" dirty="0" err="1"/>
              <a:t>краще</a:t>
            </a:r>
            <a:r>
              <a:rPr lang="ru-RU" dirty="0"/>
              <a:t> </a:t>
            </a:r>
            <a:r>
              <a:rPr lang="ru-RU" dirty="0" err="1"/>
              <a:t>оцінює</a:t>
            </a:r>
            <a:r>
              <a:rPr lang="ru-RU" dirty="0"/>
              <a:t> і </a:t>
            </a:r>
            <a:r>
              <a:rPr lang="ru-RU" dirty="0" err="1"/>
              <a:t>пророкує</a:t>
            </a:r>
            <a:r>
              <a:rPr lang="ru-RU" dirty="0"/>
              <a:t> результат, </a:t>
            </a:r>
            <a:r>
              <a:rPr lang="ru-RU" dirty="0" err="1"/>
              <a:t>ніж</a:t>
            </a:r>
            <a:r>
              <a:rPr lang="ru-RU" dirty="0"/>
              <a:t> </a:t>
            </a:r>
            <a:r>
              <a:rPr lang="ru-RU" dirty="0" err="1"/>
              <a:t>структурована</a:t>
            </a:r>
            <a:r>
              <a:rPr lang="ru-RU" dirty="0"/>
              <a:t> </a:t>
            </a:r>
            <a:r>
              <a:rPr lang="ru-RU" dirty="0" err="1"/>
              <a:t>група</a:t>
            </a:r>
            <a:r>
              <a:rPr lang="ru-RU" dirty="0"/>
              <a:t> (</a:t>
            </a:r>
            <a:r>
              <a:rPr lang="ru-RU" dirty="0" err="1"/>
              <a:t>колектив</a:t>
            </a:r>
            <a:r>
              <a:rPr lang="ru-RU" dirty="0"/>
              <a:t>) </a:t>
            </a:r>
            <a:r>
              <a:rPr lang="ru-RU" dirty="0" err="1"/>
              <a:t>особистостей</a:t>
            </a:r>
            <a:r>
              <a:rPr lang="ru-RU" dirty="0"/>
              <a:t>. </a:t>
            </a:r>
            <a:r>
              <a:rPr lang="ru-RU" dirty="0" err="1"/>
              <a:t>Дозволяє</a:t>
            </a:r>
            <a:r>
              <a:rPr lang="ru-RU" dirty="0"/>
              <a:t> </a:t>
            </a:r>
            <a:r>
              <a:rPr lang="ru-RU" dirty="0" err="1"/>
              <a:t>уникнути</a:t>
            </a:r>
            <a:r>
              <a:rPr lang="ru-RU" dirty="0"/>
              <a:t> </a:t>
            </a:r>
            <a:r>
              <a:rPr lang="ru-RU" dirty="0" err="1"/>
              <a:t>відкритих</a:t>
            </a:r>
            <a:r>
              <a:rPr lang="ru-RU" dirty="0"/>
              <a:t> </a:t>
            </a:r>
            <a:r>
              <a:rPr lang="ru-RU" dirty="0" err="1"/>
              <a:t>зіткнень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</a:t>
            </a:r>
            <a:r>
              <a:rPr lang="ru-RU" dirty="0" err="1"/>
              <a:t>носіями</a:t>
            </a:r>
            <a:r>
              <a:rPr lang="ru-RU" dirty="0"/>
              <a:t> </a:t>
            </a:r>
            <a:r>
              <a:rPr lang="ru-RU" dirty="0" err="1"/>
              <a:t>протилежних</a:t>
            </a:r>
            <a:r>
              <a:rPr lang="ru-RU" dirty="0"/>
              <a:t> </a:t>
            </a:r>
            <a:r>
              <a:rPr lang="ru-RU" dirty="0" err="1"/>
              <a:t>позицій</a:t>
            </a:r>
            <a:r>
              <a:rPr lang="ru-RU" dirty="0"/>
              <a:t> тому </a:t>
            </a:r>
            <a:r>
              <a:rPr lang="ru-RU" dirty="0" err="1"/>
              <a:t>виключає</a:t>
            </a:r>
            <a:r>
              <a:rPr lang="ru-RU" dirty="0"/>
              <a:t> </a:t>
            </a:r>
            <a:r>
              <a:rPr lang="ru-RU" dirty="0" err="1"/>
              <a:t>безпосередній</a:t>
            </a:r>
            <a:r>
              <a:rPr lang="ru-RU" dirty="0"/>
              <a:t> контакт </a:t>
            </a:r>
            <a:r>
              <a:rPr lang="ru-RU" dirty="0" err="1"/>
              <a:t>експертів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собою і, </a:t>
            </a:r>
            <a:r>
              <a:rPr lang="ru-RU" dirty="0" err="1"/>
              <a:t>отже</a:t>
            </a:r>
            <a:r>
              <a:rPr lang="ru-RU" dirty="0"/>
              <a:t>, </a:t>
            </a:r>
            <a:r>
              <a:rPr lang="ru-RU" dirty="0" err="1"/>
              <a:t>груповий</a:t>
            </a:r>
            <a:r>
              <a:rPr lang="ru-RU" dirty="0"/>
              <a:t> </a:t>
            </a:r>
            <a:r>
              <a:rPr lang="ru-RU" dirty="0" err="1"/>
              <a:t>вплив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виникає</a:t>
            </a:r>
            <a:r>
              <a:rPr lang="ru-RU" dirty="0"/>
              <a:t> при </a:t>
            </a:r>
            <a:r>
              <a:rPr lang="ru-RU" dirty="0" err="1"/>
              <a:t>спільній</a:t>
            </a:r>
            <a:r>
              <a:rPr lang="ru-RU" dirty="0"/>
              <a:t> </a:t>
            </a:r>
            <a:r>
              <a:rPr lang="ru-RU" dirty="0" err="1"/>
              <a:t>роботі</a:t>
            </a:r>
            <a:r>
              <a:rPr lang="ru-RU" dirty="0"/>
              <a:t> і </a:t>
            </a:r>
            <a:r>
              <a:rPr lang="ru-RU" dirty="0" err="1"/>
              <a:t>складається</a:t>
            </a:r>
            <a:r>
              <a:rPr lang="ru-RU" dirty="0"/>
              <a:t> в </a:t>
            </a:r>
            <a:r>
              <a:rPr lang="ru-RU" dirty="0" err="1"/>
              <a:t>пристосуванні</a:t>
            </a:r>
            <a:r>
              <a:rPr lang="ru-RU" dirty="0"/>
              <a:t> до думки </a:t>
            </a:r>
            <a:r>
              <a:rPr lang="ru-RU" dirty="0" err="1"/>
              <a:t>більшості</a:t>
            </a:r>
            <a:r>
              <a:rPr lang="ru-RU" dirty="0"/>
              <a:t>. </a:t>
            </a:r>
            <a:r>
              <a:rPr lang="ru-RU" dirty="0" err="1"/>
              <a:t>Дає</a:t>
            </a:r>
            <a:r>
              <a:rPr lang="ru-RU" dirty="0"/>
              <a:t> </a:t>
            </a:r>
            <a:r>
              <a:rPr lang="ru-RU" dirty="0" err="1"/>
              <a:t>можливість</a:t>
            </a:r>
            <a:r>
              <a:rPr lang="ru-RU" dirty="0"/>
              <a:t> </a:t>
            </a:r>
            <a:r>
              <a:rPr lang="ru-RU" dirty="0" err="1"/>
              <a:t>проводити</a:t>
            </a:r>
            <a:r>
              <a:rPr lang="ru-RU" dirty="0"/>
              <a:t> </a:t>
            </a:r>
            <a:r>
              <a:rPr lang="ru-RU" dirty="0" err="1"/>
              <a:t>опитування</a:t>
            </a:r>
            <a:r>
              <a:rPr lang="ru-RU" dirty="0"/>
              <a:t> </a:t>
            </a:r>
            <a:r>
              <a:rPr lang="ru-RU" dirty="0" err="1"/>
              <a:t>екстериторіально</a:t>
            </a:r>
            <a:r>
              <a:rPr lang="ru-RU" dirty="0"/>
              <a:t>, не </a:t>
            </a:r>
            <a:r>
              <a:rPr lang="ru-RU" dirty="0" err="1"/>
              <a:t>збираючи</a:t>
            </a:r>
            <a:r>
              <a:rPr lang="ru-RU" dirty="0"/>
              <a:t> </a:t>
            </a:r>
            <a:r>
              <a:rPr lang="ru-RU" dirty="0" err="1"/>
              <a:t>експертів</a:t>
            </a:r>
            <a:r>
              <a:rPr lang="ru-RU" dirty="0"/>
              <a:t> в одному </a:t>
            </a:r>
            <a:r>
              <a:rPr lang="ru-RU" dirty="0" err="1"/>
              <a:t>місці</a:t>
            </a:r>
            <a:r>
              <a:rPr lang="ru-RU" dirty="0"/>
              <a:t> (</a:t>
            </a:r>
            <a:r>
              <a:rPr lang="ru-RU" dirty="0" err="1"/>
              <a:t>наприклад</a:t>
            </a:r>
            <a:r>
              <a:rPr lang="ru-RU" dirty="0"/>
              <a:t>, за </a:t>
            </a:r>
            <a:r>
              <a:rPr lang="ru-RU" dirty="0" err="1"/>
              <a:t>допомогою</a:t>
            </a:r>
            <a:r>
              <a:rPr lang="ru-RU" dirty="0"/>
              <a:t> </a:t>
            </a:r>
            <a:r>
              <a:rPr lang="ru-RU" dirty="0" err="1"/>
              <a:t>електронної</a:t>
            </a:r>
            <a:r>
              <a:rPr lang="ru-RU" dirty="0"/>
              <a:t> </a:t>
            </a:r>
            <a:r>
              <a:rPr lang="ru-RU" dirty="0" err="1"/>
              <a:t>пошти</a:t>
            </a:r>
            <a:r>
              <a:rPr lang="ru-RU" dirty="0"/>
              <a:t>)</a:t>
            </a:r>
          </a:p>
        </p:txBody>
      </p:sp>
      <p:sp>
        <p:nvSpPr>
          <p:cNvPr id="6" name="Управляющая кнопка: домой 5">
            <a:hlinkClick r:id="rId4" action="ppaction://hlinksldjump" highlightClick="1"/>
          </p:cNvPr>
          <p:cNvSpPr/>
          <p:nvPr/>
        </p:nvSpPr>
        <p:spPr>
          <a:xfrm>
            <a:off x="10169913" y="625392"/>
            <a:ext cx="401444" cy="345688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46" y="2344915"/>
            <a:ext cx="5233640" cy="3271025"/>
          </a:xfrm>
          <a:prstGeom prst="rect">
            <a:avLst/>
          </a:prstGeom>
          <a:effectLst>
            <a:glow rad="1041400">
              <a:schemeClr val="bg1">
                <a:alpha val="12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6677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20536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800" dirty="0"/>
              <a:t>Етапи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331748" y="1952133"/>
            <a:ext cx="11528502" cy="876003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uk-UA" sz="2400" dirty="0" smtClean="0"/>
              <a:t>Попередній</a:t>
            </a:r>
            <a:endParaRPr lang="uk-UA" sz="24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31748" y="3517704"/>
            <a:ext cx="11528502" cy="876003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uk-UA" sz="2400" dirty="0" smtClean="0"/>
              <a:t>Основний</a:t>
            </a:r>
            <a:endParaRPr lang="uk-UA" sz="24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331748" y="5083276"/>
            <a:ext cx="11528502" cy="876003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uk-UA" sz="2400" b="1" dirty="0" smtClean="0"/>
              <a:t>Аналітичний</a:t>
            </a:r>
            <a:endParaRPr lang="uk-UA" sz="2400" b="1" dirty="0"/>
          </a:p>
        </p:txBody>
      </p:sp>
      <p:sp>
        <p:nvSpPr>
          <p:cNvPr id="9" name="Управляющая кнопка: домой 8">
            <a:hlinkClick r:id="rId4" action="ppaction://hlinksldjump" highlightClick="1"/>
          </p:cNvPr>
          <p:cNvSpPr/>
          <p:nvPr/>
        </p:nvSpPr>
        <p:spPr>
          <a:xfrm>
            <a:off x="10169913" y="625392"/>
            <a:ext cx="401444" cy="345688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6437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20536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800" dirty="0" smtClean="0"/>
              <a:t>Попередній</a:t>
            </a:r>
            <a:endParaRPr lang="uk-UA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3281245" y="1621870"/>
            <a:ext cx="5629507" cy="45113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ru-RU" sz="2400" dirty="0" err="1"/>
              <a:t>Підбір</a:t>
            </a:r>
            <a:r>
              <a:rPr lang="ru-RU" sz="2400" dirty="0"/>
              <a:t> </a:t>
            </a:r>
            <a:r>
              <a:rPr lang="ru-RU" sz="2400" dirty="0" err="1"/>
              <a:t>групи</a:t>
            </a:r>
            <a:r>
              <a:rPr lang="ru-RU" sz="2400" dirty="0"/>
              <a:t> </a:t>
            </a:r>
            <a:r>
              <a:rPr lang="ru-RU" sz="2400" dirty="0" err="1"/>
              <a:t>експертів</a:t>
            </a:r>
            <a:r>
              <a:rPr lang="ru-RU" sz="2400" dirty="0"/>
              <a:t> — </a:t>
            </a:r>
            <a:r>
              <a:rPr lang="ru-RU" sz="2400" dirty="0" err="1"/>
              <a:t>чим</a:t>
            </a:r>
            <a:r>
              <a:rPr lang="ru-RU" sz="2400" dirty="0"/>
              <a:t> </a:t>
            </a:r>
            <a:r>
              <a:rPr lang="ru-RU" sz="2400" dirty="0" err="1"/>
              <a:t>більше</a:t>
            </a:r>
            <a:r>
              <a:rPr lang="ru-RU" sz="2400" dirty="0"/>
              <a:t>, </a:t>
            </a:r>
            <a:r>
              <a:rPr lang="ru-RU" sz="2400" dirty="0" err="1"/>
              <a:t>тим</a:t>
            </a:r>
            <a:r>
              <a:rPr lang="ru-RU" sz="2400" dirty="0"/>
              <a:t> </a:t>
            </a:r>
            <a:r>
              <a:rPr lang="ru-RU" sz="2400" dirty="0" err="1"/>
              <a:t>довше</a:t>
            </a:r>
            <a:r>
              <a:rPr lang="ru-RU" sz="2400" dirty="0"/>
              <a:t> — до 20.</a:t>
            </a:r>
          </a:p>
        </p:txBody>
      </p:sp>
      <p:sp>
        <p:nvSpPr>
          <p:cNvPr id="6" name="Управляющая кнопка: домой 5">
            <a:hlinkClick r:id="rId4" action="ppaction://hlinksldjump" highlightClick="1"/>
          </p:cNvPr>
          <p:cNvSpPr/>
          <p:nvPr/>
        </p:nvSpPr>
        <p:spPr>
          <a:xfrm>
            <a:off x="10169913" y="625392"/>
            <a:ext cx="401444" cy="345688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6174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20536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800" dirty="0"/>
              <a:t>Основний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3281245" y="1621870"/>
            <a:ext cx="5629507" cy="45113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uk-UA" sz="1200" dirty="0"/>
              <a:t>Постановка проблеми — експертам розсилається питання і пропонується його розбити на підпитання. Організаційна група відбирає ті питання, що найбільш часто зустрічаються. З'являється загальний опитувальник.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uk-UA" sz="1200" dirty="0"/>
              <a:t>Цей опитувальник розсилається експертам. Їх запитують — чи можна додати ще щось; чи достатньо інформації; чи є додаткова інформація з питання? В результаті — 20 варіантів відповідей, де є додаткові аспекти, запит інформації, надана інформація. На цій основі складається наступний опитувальник.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uk-UA" sz="1200" dirty="0"/>
              <a:t>Поліпшений опитувальник знову розсилається експертам, яким тепер треба дати свій варіант вирішення, а також розглянути найбільш крайні точки зору, висловлені іншими експертами. Експерти повинні оцінити проблему щодо аспектів: ефективність, забезпеченість ресурсами, в якій мірі відповідає початковій постановці завдання. Таким чином виявляються домінуючі судження експертів, зближуються їх точки зору. Всіх експертів знайомлять з доводами тих, чиї судження сильно вибиваються із загального русла. Після цього всі експерти можуть змінювати думку, а процедура повторюється.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uk-UA" sz="1200" dirty="0"/>
              <a:t>Ітерації повторюються, поки не буде досягнута узгодженість між експертами, або не буде встановлено відсутність єдиної думки з проблеми. Вивчення причин розбіжностей в оцінках експертів дозволяє виявити непомічені раніше аспекти проблеми і зафіксувати увагу на ймовірних наслідках розвитку аналізованої проблеми або ситуації. Відповідно до цього і виробляється остаточна оцінка та практичні рекомендації. Звичайно проводиться три етапи, але якщо думки сильно різняться — то більше.</a:t>
            </a:r>
          </a:p>
        </p:txBody>
      </p:sp>
      <p:sp>
        <p:nvSpPr>
          <p:cNvPr id="6" name="Управляющая кнопка: домой 5">
            <a:hlinkClick r:id="rId4" action="ppaction://hlinksldjump" highlightClick="1"/>
          </p:cNvPr>
          <p:cNvSpPr/>
          <p:nvPr/>
        </p:nvSpPr>
        <p:spPr>
          <a:xfrm>
            <a:off x="10169913" y="625392"/>
            <a:ext cx="401444" cy="345688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3243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20536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800" dirty="0" smtClean="0"/>
              <a:t>Аналітичний</a:t>
            </a:r>
            <a:endParaRPr lang="uk-UA" sz="2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3281245" y="1621870"/>
            <a:ext cx="5629507" cy="45113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dirty="0" err="1" smtClean="0"/>
              <a:t>Перевірка</a:t>
            </a:r>
            <a:r>
              <a:rPr lang="ru-RU" dirty="0" smtClean="0"/>
              <a:t> </a:t>
            </a:r>
            <a:r>
              <a:rPr lang="ru-RU" dirty="0" err="1" smtClean="0"/>
              <a:t>узгодженості</a:t>
            </a:r>
            <a:r>
              <a:rPr lang="ru-RU" dirty="0" smtClean="0"/>
              <a:t> думок </a:t>
            </a:r>
            <a:r>
              <a:rPr lang="ru-RU" dirty="0" err="1" smtClean="0"/>
              <a:t>експертів</a:t>
            </a:r>
            <a:r>
              <a:rPr lang="ru-RU" dirty="0" smtClean="0"/>
              <a:t>, </a:t>
            </a:r>
            <a:r>
              <a:rPr lang="ru-RU" dirty="0" err="1" smtClean="0"/>
              <a:t>аналіз</a:t>
            </a:r>
            <a:r>
              <a:rPr lang="ru-RU" dirty="0" smtClean="0"/>
              <a:t> </a:t>
            </a:r>
            <a:r>
              <a:rPr lang="ru-RU" dirty="0" err="1" smtClean="0"/>
              <a:t>отриманих</a:t>
            </a:r>
            <a:r>
              <a:rPr lang="ru-RU" dirty="0" smtClean="0"/>
              <a:t> </a:t>
            </a:r>
            <a:r>
              <a:rPr lang="ru-RU" dirty="0" err="1" smtClean="0"/>
              <a:t>висновків</a:t>
            </a:r>
            <a:r>
              <a:rPr lang="ru-RU" dirty="0" smtClean="0"/>
              <a:t> та </a:t>
            </a:r>
            <a:r>
              <a:rPr lang="ru-RU" dirty="0" err="1" smtClean="0"/>
              <a:t>розробка</a:t>
            </a:r>
            <a:r>
              <a:rPr lang="ru-RU" dirty="0" smtClean="0"/>
              <a:t> </a:t>
            </a:r>
            <a:r>
              <a:rPr lang="ru-RU" dirty="0" err="1" smtClean="0"/>
              <a:t>кінцевих</a:t>
            </a:r>
            <a:r>
              <a:rPr lang="ru-RU" dirty="0" smtClean="0"/>
              <a:t> </a:t>
            </a:r>
            <a:r>
              <a:rPr lang="ru-RU" dirty="0" err="1" smtClean="0"/>
              <a:t>рекомендацій</a:t>
            </a:r>
            <a:endParaRPr lang="uk-UA" dirty="0"/>
          </a:p>
        </p:txBody>
      </p:sp>
      <p:sp>
        <p:nvSpPr>
          <p:cNvPr id="6" name="Управляющая кнопка: домой 5">
            <a:hlinkClick r:id="rId4" action="ppaction://hlinksldjump" highlightClick="1"/>
          </p:cNvPr>
          <p:cNvSpPr/>
          <p:nvPr/>
        </p:nvSpPr>
        <p:spPr>
          <a:xfrm>
            <a:off x="10169913" y="625392"/>
            <a:ext cx="401444" cy="345688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3567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6336"/>
            <a:ext cx="12192000" cy="812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180063" y="220536"/>
            <a:ext cx="7831873" cy="11554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2800" dirty="0" smtClean="0"/>
              <a:t>Критика — з 60-х</a:t>
            </a:r>
            <a:endParaRPr lang="uk-UA" sz="2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747132" y="1621870"/>
            <a:ext cx="10883589" cy="451130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Беззахисність</a:t>
            </a:r>
            <a:r>
              <a:rPr lang="ru-RU" sz="1600" dirty="0" smtClean="0"/>
              <a:t> </a:t>
            </a:r>
            <a:r>
              <a:rPr lang="ru-RU" sz="1600" dirty="0" err="1" smtClean="0"/>
              <a:t>експерта</a:t>
            </a:r>
            <a:r>
              <a:rPr lang="ru-RU" sz="1600" dirty="0" smtClean="0"/>
              <a:t> перед </a:t>
            </a:r>
            <a:r>
              <a:rPr lang="ru-RU" sz="1600" dirty="0" err="1" smtClean="0"/>
              <a:t>організаційною</a:t>
            </a:r>
            <a:r>
              <a:rPr lang="ru-RU" sz="1600" dirty="0" smtClean="0"/>
              <a:t> </a:t>
            </a:r>
            <a:r>
              <a:rPr lang="ru-RU" sz="1600" dirty="0" err="1" smtClean="0"/>
              <a:t>групою</a:t>
            </a:r>
            <a:r>
              <a:rPr lang="ru-RU" sz="1600" dirty="0" smtClean="0"/>
              <a:t> — </a:t>
            </a:r>
            <a:r>
              <a:rPr lang="ru-RU" sz="1600" dirty="0" err="1" smtClean="0"/>
              <a:t>занадто</a:t>
            </a:r>
            <a:r>
              <a:rPr lang="ru-RU" sz="1600" dirty="0" smtClean="0"/>
              <a:t> </a:t>
            </a:r>
            <a:r>
              <a:rPr lang="ru-RU" sz="1600" dirty="0" err="1" smtClean="0"/>
              <a:t>великі</a:t>
            </a:r>
            <a:r>
              <a:rPr lang="ru-RU" sz="1600" dirty="0" smtClean="0"/>
              <a:t> </a:t>
            </a:r>
            <a:r>
              <a:rPr lang="ru-RU" sz="1600" dirty="0" err="1" smtClean="0"/>
              <a:t>повноваження</a:t>
            </a:r>
            <a:r>
              <a:rPr lang="ru-RU" sz="1600" dirty="0" smtClean="0"/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smtClean="0"/>
              <a:t>Думка </a:t>
            </a:r>
            <a:r>
              <a:rPr lang="ru-RU" sz="1600" dirty="0" err="1" smtClean="0"/>
              <a:t>більшості</a:t>
            </a:r>
            <a:r>
              <a:rPr lang="ru-RU" sz="1600" dirty="0" smtClean="0"/>
              <a:t> — не </a:t>
            </a:r>
            <a:r>
              <a:rPr lang="ru-RU" sz="1600" dirty="0" err="1" smtClean="0"/>
              <a:t>обов'язково</a:t>
            </a:r>
            <a:r>
              <a:rPr lang="ru-RU" sz="1600" dirty="0" smtClean="0"/>
              <a:t> правильна; </a:t>
            </a:r>
            <a:r>
              <a:rPr lang="ru-RU" sz="1600" dirty="0" err="1" smtClean="0"/>
              <a:t>креативне</a:t>
            </a:r>
            <a:r>
              <a:rPr lang="ru-RU" sz="1600" dirty="0" smtClean="0"/>
              <a:t> </a:t>
            </a:r>
            <a:r>
              <a:rPr lang="ru-RU" sz="1600" dirty="0" err="1" smtClean="0"/>
              <a:t>рішення</a:t>
            </a:r>
            <a:r>
              <a:rPr lang="ru-RU" sz="1600" dirty="0" smtClean="0"/>
              <a:t> — </a:t>
            </a:r>
            <a:r>
              <a:rPr lang="ru-RU" sz="1600" dirty="0" err="1" smtClean="0"/>
              <a:t>меншини</a:t>
            </a:r>
            <a:r>
              <a:rPr lang="ru-RU" sz="1600" dirty="0" smtClean="0"/>
              <a:t>, </a:t>
            </a:r>
            <a:r>
              <a:rPr lang="ru-RU" sz="1600" dirty="0" err="1" smtClean="0"/>
              <a:t>найефективніші</a:t>
            </a:r>
            <a:r>
              <a:rPr lang="ru-RU" sz="1600" dirty="0" smtClean="0"/>
              <a:t> </a:t>
            </a:r>
            <a:r>
              <a:rPr lang="ru-RU" sz="1600" dirty="0" err="1" smtClean="0"/>
              <a:t>рішення</a:t>
            </a:r>
            <a:r>
              <a:rPr lang="ru-RU" sz="1600" dirty="0" smtClean="0"/>
              <a:t> — </a:t>
            </a:r>
            <a:r>
              <a:rPr lang="ru-RU" sz="1600" dirty="0" err="1" smtClean="0"/>
              <a:t>відкидаються</a:t>
            </a:r>
            <a:r>
              <a:rPr lang="ru-RU" sz="1600" dirty="0" smtClean="0"/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Аналіз</a:t>
            </a:r>
            <a:r>
              <a:rPr lang="ru-RU" sz="1600" dirty="0" smtClean="0"/>
              <a:t> — </a:t>
            </a:r>
            <a:r>
              <a:rPr lang="ru-RU" sz="1600" dirty="0" err="1" smtClean="0"/>
              <a:t>багато</a:t>
            </a:r>
            <a:r>
              <a:rPr lang="ru-RU" sz="1600" dirty="0" smtClean="0"/>
              <a:t> часу. </a:t>
            </a:r>
            <a:r>
              <a:rPr lang="ru-RU" sz="1600" dirty="0" err="1" smtClean="0"/>
              <a:t>Мінімум</a:t>
            </a:r>
            <a:r>
              <a:rPr lang="ru-RU" sz="1600" dirty="0" smtClean="0"/>
              <a:t> на </a:t>
            </a:r>
            <a:r>
              <a:rPr lang="ru-RU" sz="1600" dirty="0" err="1" smtClean="0"/>
              <a:t>кожен</a:t>
            </a:r>
            <a:r>
              <a:rPr lang="ru-RU" sz="1600" dirty="0" smtClean="0"/>
              <a:t> </a:t>
            </a:r>
            <a:r>
              <a:rPr lang="ru-RU" sz="1600" dirty="0" err="1" smtClean="0"/>
              <a:t>етап</a:t>
            </a:r>
            <a:r>
              <a:rPr lang="ru-RU" sz="1600" dirty="0" smtClean="0"/>
              <a:t> — </a:t>
            </a:r>
            <a:r>
              <a:rPr lang="ru-RU" sz="1600" dirty="0" err="1" smtClean="0"/>
              <a:t>доба</a:t>
            </a:r>
            <a:r>
              <a:rPr lang="ru-RU" sz="1600" dirty="0" smtClean="0"/>
              <a:t>. Не </a:t>
            </a:r>
            <a:r>
              <a:rPr lang="ru-RU" sz="1600" dirty="0" err="1" smtClean="0"/>
              <a:t>підходить</a:t>
            </a:r>
            <a:r>
              <a:rPr lang="ru-RU" sz="1600" dirty="0" smtClean="0"/>
              <a:t> для оперативного </a:t>
            </a:r>
            <a:r>
              <a:rPr lang="ru-RU" sz="1600" dirty="0" err="1" smtClean="0"/>
              <a:t>аналізу</a:t>
            </a:r>
            <a:r>
              <a:rPr lang="ru-RU" sz="1600" dirty="0" smtClean="0"/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Зростає</a:t>
            </a:r>
            <a:r>
              <a:rPr lang="ru-RU" sz="1600" dirty="0" smtClean="0"/>
              <a:t> </a:t>
            </a:r>
            <a:r>
              <a:rPr lang="ru-RU" sz="1600" dirty="0" err="1" smtClean="0"/>
              <a:t>конформізм</a:t>
            </a:r>
            <a:r>
              <a:rPr lang="ru-RU" sz="1600" dirty="0" smtClean="0"/>
              <a:t> </a:t>
            </a:r>
            <a:r>
              <a:rPr lang="ru-RU" sz="1600" dirty="0" err="1" smtClean="0"/>
              <a:t>експертів</a:t>
            </a:r>
            <a:r>
              <a:rPr lang="ru-RU" sz="1600" dirty="0" smtClean="0"/>
              <a:t>, </a:t>
            </a:r>
            <a:r>
              <a:rPr lang="ru-RU" sz="1600" dirty="0" err="1" smtClean="0"/>
              <a:t>прагнення</a:t>
            </a:r>
            <a:r>
              <a:rPr lang="ru-RU" sz="1600" dirty="0" smtClean="0"/>
              <a:t> </a:t>
            </a:r>
            <a:r>
              <a:rPr lang="ru-RU" sz="1600" dirty="0" err="1" smtClean="0"/>
              <a:t>потрапити</a:t>
            </a:r>
            <a:r>
              <a:rPr lang="ru-RU" sz="1600" dirty="0" smtClean="0"/>
              <a:t> до </a:t>
            </a:r>
            <a:r>
              <a:rPr lang="ru-RU" sz="1600" dirty="0" err="1" smtClean="0"/>
              <a:t>більшості</a:t>
            </a:r>
            <a:r>
              <a:rPr lang="ru-RU" sz="1600" dirty="0" smtClean="0"/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Можливість</a:t>
            </a:r>
            <a:r>
              <a:rPr lang="ru-RU" sz="1600" dirty="0" smtClean="0"/>
              <a:t> </a:t>
            </a:r>
            <a:r>
              <a:rPr lang="ru-RU" sz="1600" dirty="0" err="1" smtClean="0"/>
              <a:t>маніпуляції</a:t>
            </a:r>
            <a:r>
              <a:rPr lang="ru-RU" sz="1600" dirty="0" smtClean="0"/>
              <a:t> </a:t>
            </a:r>
            <a:r>
              <a:rPr lang="ru-RU" sz="1600" dirty="0" err="1" smtClean="0"/>
              <a:t>експертами</a:t>
            </a:r>
            <a:r>
              <a:rPr lang="ru-RU" sz="1600" dirty="0" smtClean="0"/>
              <a:t> </a:t>
            </a:r>
            <a:r>
              <a:rPr lang="ru-RU" sz="1600" dirty="0" err="1" smtClean="0"/>
              <a:t>організаційної</a:t>
            </a:r>
            <a:r>
              <a:rPr lang="ru-RU" sz="1600" dirty="0" smtClean="0"/>
              <a:t> </a:t>
            </a:r>
            <a:r>
              <a:rPr lang="ru-RU" sz="1600" dirty="0" err="1" smtClean="0"/>
              <a:t>групою</a:t>
            </a:r>
            <a:r>
              <a:rPr lang="ru-RU" sz="1600" dirty="0" smtClean="0"/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Протидії</a:t>
            </a:r>
            <a:r>
              <a:rPr lang="ru-RU" sz="1600" dirty="0" smtClean="0"/>
              <a:t>: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ru-RU" sz="1600" dirty="0" smtClean="0"/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Підбір</a:t>
            </a:r>
            <a:r>
              <a:rPr lang="ru-RU" sz="1600" dirty="0" smtClean="0"/>
              <a:t> </a:t>
            </a:r>
            <a:r>
              <a:rPr lang="ru-RU" sz="1600" dirty="0" err="1" smtClean="0"/>
              <a:t>організаційної</a:t>
            </a:r>
            <a:r>
              <a:rPr lang="ru-RU" sz="1600" dirty="0" smtClean="0"/>
              <a:t> </a:t>
            </a:r>
            <a:r>
              <a:rPr lang="ru-RU" sz="1600" dirty="0" err="1" smtClean="0"/>
              <a:t>групи</a:t>
            </a:r>
            <a:r>
              <a:rPr lang="ru-RU" sz="1600" dirty="0" smtClean="0"/>
              <a:t> з </a:t>
            </a:r>
            <a:r>
              <a:rPr lang="ru-RU" sz="1600" dirty="0" err="1" smtClean="0"/>
              <a:t>різних</a:t>
            </a:r>
            <a:r>
              <a:rPr lang="ru-RU" sz="1600" dirty="0" smtClean="0"/>
              <a:t> структур, </a:t>
            </a:r>
            <a:r>
              <a:rPr lang="ru-RU" sz="1600" dirty="0" err="1" smtClean="0"/>
              <a:t>наукових</a:t>
            </a:r>
            <a:r>
              <a:rPr lang="ru-RU" sz="1600" dirty="0" smtClean="0"/>
              <a:t> та </a:t>
            </a:r>
            <a:r>
              <a:rPr lang="ru-RU" sz="1600" dirty="0" err="1" smtClean="0"/>
              <a:t>соціальних</a:t>
            </a:r>
            <a:r>
              <a:rPr lang="ru-RU" sz="1600" dirty="0" smtClean="0"/>
              <a:t> </a:t>
            </a:r>
            <a:r>
              <a:rPr lang="ru-RU" sz="1600" dirty="0" err="1" smtClean="0"/>
              <a:t>шкіл</a:t>
            </a:r>
            <a:r>
              <a:rPr lang="ru-RU" sz="1600" dirty="0" smtClean="0"/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smtClean="0"/>
              <a:t>Ту ж проблему </a:t>
            </a:r>
            <a:r>
              <a:rPr lang="ru-RU" sz="1600" dirty="0" err="1" smtClean="0"/>
              <a:t>прогнати</a:t>
            </a:r>
            <a:r>
              <a:rPr lang="ru-RU" sz="1600" dirty="0" smtClean="0"/>
              <a:t> через </a:t>
            </a:r>
            <a:r>
              <a:rPr lang="ru-RU" sz="1600" dirty="0" err="1" smtClean="0"/>
              <a:t>іншу</a:t>
            </a:r>
            <a:r>
              <a:rPr lang="ru-RU" sz="1600" dirty="0" smtClean="0"/>
              <a:t> </a:t>
            </a:r>
            <a:r>
              <a:rPr lang="ru-RU" sz="1600" dirty="0" err="1" smtClean="0"/>
              <a:t>групу</a:t>
            </a:r>
            <a:endParaRPr lang="ru-RU" sz="1600" dirty="0" smtClean="0"/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Найоригінальніші</a:t>
            </a:r>
            <a:r>
              <a:rPr lang="ru-RU" sz="1600" dirty="0" smtClean="0"/>
              <a:t> </a:t>
            </a:r>
            <a:r>
              <a:rPr lang="ru-RU" sz="1600" dirty="0" err="1" smtClean="0"/>
              <a:t>рішення</a:t>
            </a:r>
            <a:r>
              <a:rPr lang="ru-RU" sz="1600" dirty="0" smtClean="0"/>
              <a:t> </a:t>
            </a:r>
            <a:r>
              <a:rPr lang="ru-RU" sz="1600" dirty="0" err="1" smtClean="0"/>
              <a:t>можна</a:t>
            </a:r>
            <a:r>
              <a:rPr lang="ru-RU" sz="1600" dirty="0" smtClean="0"/>
              <a:t> </a:t>
            </a:r>
            <a:r>
              <a:rPr lang="ru-RU" sz="1600" dirty="0" err="1" smtClean="0"/>
              <a:t>включати</a:t>
            </a:r>
            <a:r>
              <a:rPr lang="ru-RU" sz="1600" dirty="0" smtClean="0"/>
              <a:t> як </a:t>
            </a:r>
            <a:r>
              <a:rPr lang="ru-RU" sz="1600" dirty="0" err="1" smtClean="0"/>
              <a:t>додатки</a:t>
            </a:r>
            <a:endParaRPr lang="ru-RU" sz="1600" dirty="0" smtClean="0"/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Це</a:t>
            </a:r>
            <a:r>
              <a:rPr lang="ru-RU" sz="1600" dirty="0" smtClean="0"/>
              <a:t> метод не оперативного, а </a:t>
            </a:r>
            <a:r>
              <a:rPr lang="ru-RU" sz="1600" dirty="0" err="1" smtClean="0"/>
              <a:t>стратегічного</a:t>
            </a:r>
            <a:r>
              <a:rPr lang="ru-RU" sz="1600" dirty="0" smtClean="0"/>
              <a:t> </a:t>
            </a:r>
            <a:r>
              <a:rPr lang="ru-RU" sz="1600" dirty="0" err="1" smtClean="0"/>
              <a:t>планування</a:t>
            </a:r>
            <a:r>
              <a:rPr lang="ru-RU" sz="1600" dirty="0" smtClean="0"/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ru-RU" sz="1600" dirty="0" smtClean="0"/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Застосовується</a:t>
            </a:r>
            <a:r>
              <a:rPr lang="ru-RU" sz="1600" dirty="0" smtClean="0"/>
              <a:t> в </a:t>
            </a:r>
            <a:r>
              <a:rPr lang="ru-RU" sz="1600" dirty="0" err="1" smtClean="0"/>
              <a:t>стратегічному</a:t>
            </a:r>
            <a:r>
              <a:rPr lang="ru-RU" sz="1600" dirty="0" smtClean="0"/>
              <a:t> </a:t>
            </a:r>
            <a:r>
              <a:rPr lang="ru-RU" sz="1600" dirty="0" err="1" smtClean="0"/>
              <a:t>плануванні</a:t>
            </a:r>
            <a:r>
              <a:rPr lang="ru-RU" sz="1600" dirty="0" smtClean="0"/>
              <a:t> в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ru-RU" sz="1600" dirty="0" smtClean="0"/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Техніці</a:t>
            </a:r>
            <a:endParaRPr lang="ru-RU" sz="1600" dirty="0" smtClean="0"/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Футурології</a:t>
            </a:r>
            <a:endParaRPr lang="ru-RU" sz="1600" dirty="0" smtClean="0"/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ru-RU" sz="1600" dirty="0" err="1" smtClean="0"/>
              <a:t>Бізнес</a:t>
            </a:r>
            <a:endParaRPr lang="uk-UA" sz="1600" dirty="0"/>
          </a:p>
        </p:txBody>
      </p:sp>
      <p:sp>
        <p:nvSpPr>
          <p:cNvPr id="6" name="Управляющая кнопка: домой 5">
            <a:hlinkClick r:id="rId4" action="ppaction://hlinksldjump" highlightClick="1"/>
          </p:cNvPr>
          <p:cNvSpPr/>
          <p:nvPr/>
        </p:nvSpPr>
        <p:spPr>
          <a:xfrm>
            <a:off x="10169913" y="625392"/>
            <a:ext cx="401444" cy="345688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61938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231</Words>
  <Application>Microsoft Office PowerPoint</Application>
  <PresentationFormat>Широкоэкранный</PresentationFormat>
  <Paragraphs>50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Тема Office</vt:lpstr>
      <vt:lpstr>Метод «Делфі» розробки групового рішення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Метод «Делфі» розробки групового рішення</dc:title>
  <dc:creator>Кореш</dc:creator>
  <cp:lastModifiedBy>Кореш</cp:lastModifiedBy>
  <cp:revision>3</cp:revision>
  <dcterms:created xsi:type="dcterms:W3CDTF">2021-03-30T08:17:22Z</dcterms:created>
  <dcterms:modified xsi:type="dcterms:W3CDTF">2021-03-30T08:42:58Z</dcterms:modified>
</cp:coreProperties>
</file>

<file path=docProps/thumbnail.jpeg>
</file>